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6" r:id="rId2"/>
    <p:sldId id="256" r:id="rId3"/>
    <p:sldId id="337" r:id="rId4"/>
    <p:sldId id="257" r:id="rId5"/>
    <p:sldId id="353" r:id="rId6"/>
    <p:sldId id="341" r:id="rId7"/>
    <p:sldId id="260" r:id="rId8"/>
    <p:sldId id="262" r:id="rId9"/>
    <p:sldId id="273" r:id="rId10"/>
    <p:sldId id="344" r:id="rId11"/>
    <p:sldId id="369" r:id="rId12"/>
    <p:sldId id="278" r:id="rId13"/>
    <p:sldId id="284" r:id="rId14"/>
    <p:sldId id="327" r:id="rId15"/>
    <p:sldId id="285" r:id="rId16"/>
    <p:sldId id="286" r:id="rId17"/>
    <p:sldId id="338" r:id="rId18"/>
    <p:sldId id="354" r:id="rId19"/>
    <p:sldId id="355" r:id="rId20"/>
    <p:sldId id="356" r:id="rId21"/>
    <p:sldId id="290" r:id="rId22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80403050404020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80403050404020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80403050404020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80403050404020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80403050404020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80403050404020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80403050404020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80403050404020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ahoma" panose="020B080403050404020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1416" y="60"/>
      </p:cViewPr>
      <p:guideLst>
        <p:guide orient="horz" pos="217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la Bhatti" userId="78f690b68c381aee" providerId="LiveId" clId="{8A87A0C6-218B-41F1-8F11-6BAE165B04F2}"/>
    <pc:docChg chg="undo custSel modSld">
      <pc:chgData name="Kamla Bhatti" userId="78f690b68c381aee" providerId="LiveId" clId="{8A87A0C6-218B-41F1-8F11-6BAE165B04F2}" dt="2025-05-04T12:25:29.446" v="152" actId="1076"/>
      <pc:docMkLst>
        <pc:docMk/>
      </pc:docMkLst>
      <pc:sldChg chg="modSp mod">
        <pc:chgData name="Kamla Bhatti" userId="78f690b68c381aee" providerId="LiveId" clId="{8A87A0C6-218B-41F1-8F11-6BAE165B04F2}" dt="2025-05-04T12:15:00.520" v="29" actId="403"/>
        <pc:sldMkLst>
          <pc:docMk/>
          <pc:sldMk cId="0" sldId="257"/>
        </pc:sldMkLst>
        <pc:spChg chg="mod">
          <ac:chgData name="Kamla Bhatti" userId="78f690b68c381aee" providerId="LiveId" clId="{8A87A0C6-218B-41F1-8F11-6BAE165B04F2}" dt="2025-05-04T12:15:00.520" v="29" actId="403"/>
          <ac:spMkLst>
            <pc:docMk/>
            <pc:sldMk cId="0" sldId="257"/>
            <ac:spMk id="5125" creationId="{00000000-0000-0000-0000-000000000000}"/>
          </ac:spMkLst>
        </pc:spChg>
        <pc:spChg chg="mod">
          <ac:chgData name="Kamla Bhatti" userId="78f690b68c381aee" providerId="LiveId" clId="{8A87A0C6-218B-41F1-8F11-6BAE165B04F2}" dt="2025-05-04T12:10:37.669" v="2" actId="14100"/>
          <ac:spMkLst>
            <pc:docMk/>
            <pc:sldMk cId="0" sldId="257"/>
            <ac:spMk id="9220" creationId="{00000000-0000-0000-0000-000000000000}"/>
          </ac:spMkLst>
        </pc:spChg>
      </pc:sldChg>
      <pc:sldChg chg="modSp mod">
        <pc:chgData name="Kamla Bhatti" userId="78f690b68c381aee" providerId="LiveId" clId="{8A87A0C6-218B-41F1-8F11-6BAE165B04F2}" dt="2025-05-04T12:16:25.001" v="36" actId="14100"/>
        <pc:sldMkLst>
          <pc:docMk/>
          <pc:sldMk cId="0" sldId="260"/>
        </pc:sldMkLst>
        <pc:spChg chg="mod">
          <ac:chgData name="Kamla Bhatti" userId="78f690b68c381aee" providerId="LiveId" clId="{8A87A0C6-218B-41F1-8F11-6BAE165B04F2}" dt="2025-05-04T12:16:25.001" v="36" actId="14100"/>
          <ac:spMkLst>
            <pc:docMk/>
            <pc:sldMk cId="0" sldId="260"/>
            <ac:spMk id="17412" creationId="{00000000-0000-0000-0000-000000000000}"/>
          </ac:spMkLst>
        </pc:spChg>
        <pc:spChg chg="mod">
          <ac:chgData name="Kamla Bhatti" userId="78f690b68c381aee" providerId="LiveId" clId="{8A87A0C6-218B-41F1-8F11-6BAE165B04F2}" dt="2025-05-04T12:15:55.055" v="32" actId="14100"/>
          <ac:spMkLst>
            <pc:docMk/>
            <pc:sldMk cId="0" sldId="260"/>
            <ac:spMk id="17413" creationId="{00000000-0000-0000-0000-000000000000}"/>
          </ac:spMkLst>
        </pc:spChg>
      </pc:sldChg>
      <pc:sldChg chg="modSp mod">
        <pc:chgData name="Kamla Bhatti" userId="78f690b68c381aee" providerId="LiveId" clId="{8A87A0C6-218B-41F1-8F11-6BAE165B04F2}" dt="2025-05-04T12:20:18.265" v="108" actId="20577"/>
        <pc:sldMkLst>
          <pc:docMk/>
          <pc:sldMk cId="0" sldId="262"/>
        </pc:sldMkLst>
        <pc:spChg chg="mod">
          <ac:chgData name="Kamla Bhatti" userId="78f690b68c381aee" providerId="LiveId" clId="{8A87A0C6-218B-41F1-8F11-6BAE165B04F2}" dt="2025-05-04T12:20:18.265" v="108" actId="20577"/>
          <ac:spMkLst>
            <pc:docMk/>
            <pc:sldMk cId="0" sldId="262"/>
            <ac:spMk id="20485" creationId="{00000000-0000-0000-0000-000000000000}"/>
          </ac:spMkLst>
        </pc:spChg>
      </pc:sldChg>
      <pc:sldChg chg="modSp mod">
        <pc:chgData name="Kamla Bhatti" userId="78f690b68c381aee" providerId="LiveId" clId="{8A87A0C6-218B-41F1-8F11-6BAE165B04F2}" dt="2025-05-04T12:22:53.402" v="140" actId="114"/>
        <pc:sldMkLst>
          <pc:docMk/>
          <pc:sldMk cId="0" sldId="273"/>
        </pc:sldMkLst>
        <pc:spChg chg="mod">
          <ac:chgData name="Kamla Bhatti" userId="78f690b68c381aee" providerId="LiveId" clId="{8A87A0C6-218B-41F1-8F11-6BAE165B04F2}" dt="2025-05-04T12:22:53.402" v="140" actId="114"/>
          <ac:spMkLst>
            <pc:docMk/>
            <pc:sldMk cId="0" sldId="273"/>
            <ac:spMk id="31748" creationId="{00000000-0000-0000-0000-000000000000}"/>
          </ac:spMkLst>
        </pc:spChg>
      </pc:sldChg>
      <pc:sldChg chg="modSp mod">
        <pc:chgData name="Kamla Bhatti" userId="78f690b68c381aee" providerId="LiveId" clId="{8A87A0C6-218B-41F1-8F11-6BAE165B04F2}" dt="2025-05-04T12:25:29.446" v="152" actId="1076"/>
        <pc:sldMkLst>
          <pc:docMk/>
          <pc:sldMk cId="0" sldId="290"/>
        </pc:sldMkLst>
        <pc:spChg chg="mod">
          <ac:chgData name="Kamla Bhatti" userId="78f690b68c381aee" providerId="LiveId" clId="{8A87A0C6-218B-41F1-8F11-6BAE165B04F2}" dt="2025-05-04T12:25:29.446" v="152" actId="1076"/>
          <ac:spMkLst>
            <pc:docMk/>
            <pc:sldMk cId="0" sldId="290"/>
            <ac:spMk id="65539" creationId="{00000000-0000-0000-0000-000000000000}"/>
          </ac:spMkLst>
        </pc:spChg>
      </pc:sldChg>
      <pc:sldChg chg="modSp mod">
        <pc:chgData name="Kamla Bhatti" userId="78f690b68c381aee" providerId="LiveId" clId="{8A87A0C6-218B-41F1-8F11-6BAE165B04F2}" dt="2025-05-04T12:22:12.296" v="139" actId="20577"/>
        <pc:sldMkLst>
          <pc:docMk/>
          <pc:sldMk cId="0" sldId="341"/>
        </pc:sldMkLst>
        <pc:spChg chg="mod">
          <ac:chgData name="Kamla Bhatti" userId="78f690b68c381aee" providerId="LiveId" clId="{8A87A0C6-218B-41F1-8F11-6BAE165B04F2}" dt="2025-05-04T12:22:12.296" v="139" actId="20577"/>
          <ac:spMkLst>
            <pc:docMk/>
            <pc:sldMk cId="0" sldId="341"/>
            <ac:spMk id="139312" creationId="{00000000-0000-0000-0000-000000000000}"/>
          </ac:spMkLst>
        </pc:spChg>
      </pc:sldChg>
      <pc:sldChg chg="modSp mod">
        <pc:chgData name="Kamla Bhatti" userId="78f690b68c381aee" providerId="LiveId" clId="{8A87A0C6-218B-41F1-8F11-6BAE165B04F2}" dt="2025-05-04T12:23:35.331" v="146" actId="1076"/>
        <pc:sldMkLst>
          <pc:docMk/>
          <pc:sldMk cId="0" sldId="344"/>
        </pc:sldMkLst>
        <pc:spChg chg="mod">
          <ac:chgData name="Kamla Bhatti" userId="78f690b68c381aee" providerId="LiveId" clId="{8A87A0C6-218B-41F1-8F11-6BAE165B04F2}" dt="2025-05-04T12:23:35.331" v="146" actId="1076"/>
          <ac:spMkLst>
            <pc:docMk/>
            <pc:sldMk cId="0" sldId="344"/>
            <ac:spMk id="148483" creationId="{00000000-0000-0000-0000-000000000000}"/>
          </ac:spMkLst>
        </pc:spChg>
      </pc:sldChg>
      <pc:sldChg chg="modSp mod">
        <pc:chgData name="Kamla Bhatti" userId="78f690b68c381aee" providerId="LiveId" clId="{8A87A0C6-218B-41F1-8F11-6BAE165B04F2}" dt="2025-05-04T12:21:29.966" v="110" actId="14100"/>
        <pc:sldMkLst>
          <pc:docMk/>
          <pc:sldMk cId="0" sldId="353"/>
        </pc:sldMkLst>
        <pc:spChg chg="mod">
          <ac:chgData name="Kamla Bhatti" userId="78f690b68c381aee" providerId="LiveId" clId="{8A87A0C6-218B-41F1-8F11-6BAE165B04F2}" dt="2025-05-04T12:21:29.966" v="110" actId="14100"/>
          <ac:spMkLst>
            <pc:docMk/>
            <pc:sldMk cId="0" sldId="353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duotone>
              <a:schemeClr val="bg1"/>
              <a:srgbClr val="FFFFFF"/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5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9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9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145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400">
                <a:latin typeface="Arial" panose="020B060402020209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en-US" altLang="en-US" dirty="0">
                <a:effectLst>
                  <a:outerShdw blurRad="38100" dist="38100" dir="2700000">
                    <a:srgbClr val="000000"/>
                  </a:outerShdw>
                </a:effectLst>
              </a:rPr>
              <a:t>‹#›</a:t>
            </a:fld>
            <a:endParaRPr lang="en-US" altLang="en-US" dirty="0">
              <a:effectLst>
                <a:outerShdw blurRad="38100" dist="38100" dir="2700000">
                  <a:srgbClr val="000000"/>
                </a:outerShdw>
              </a:effectLst>
              <a:latin typeface="Tahoma" panose="020B0804030504040204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80403050404020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80403050404020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80403050404020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80403050404020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80403050404020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80403050404020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80403050404020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80403050404020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5" descr="t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9700"/>
            <a:ext cx="8229600" cy="62420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Team Structure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84250"/>
            <a:ext cx="9067800" cy="573595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👤 Project By: [Rimsha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Mukhtiar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]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Key Roles &amp; Responsibilities: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Project Manager – Planned and managed project timeline and scope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Frontend Developer – Designed and developed the user interface using HTML, CSS, and JavaScript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Backend Developer – Handled server-side scripting and logic using PHP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Database Designer – Created and managed the MySQL database structure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Tester – Performed functional testing and debugging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Documentation Writer – Created all diagrams and project documentation (ERD, Use Cases, etc.)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📊 Diagrammatic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                  </a:t>
            </a:r>
            <a:r>
              <a:rPr lang="en-US" sz="2400"/>
              <a:t>  [</a:t>
            </a:r>
            <a:r>
              <a:rPr lang="en-US" sz="2400" noProof="0" dirty="0">
                <a:ln>
                  <a:noFill/>
                </a:ln>
                <a:uLnTx/>
                <a:uFillTx/>
                <a:sym typeface="+mn-ea"/>
              </a:rPr>
              <a:t>Rimsha Mukhtiar</a:t>
            </a:r>
            <a:r>
              <a:rPr lang="en-US" sz="2400"/>
              <a:t>]</a:t>
            </a:r>
          </a:p>
          <a:p>
            <a:pPr marL="0" indent="0">
              <a:buNone/>
            </a:pPr>
            <a:r>
              <a:rPr lang="en-US" sz="2400"/>
              <a:t>                                      |</a:t>
            </a:r>
          </a:p>
          <a:p>
            <a:pPr marL="0" indent="0">
              <a:buNone/>
            </a:pPr>
            <a:r>
              <a:rPr lang="en-US" sz="2400"/>
              <a:t>  -----------------------------------------------------------------</a:t>
            </a:r>
          </a:p>
          <a:p>
            <a:pPr marL="0" indent="0">
              <a:buNone/>
            </a:pPr>
            <a:r>
              <a:rPr lang="en-US" sz="2400"/>
              <a:t>  |              |                    |                   |                |</a:t>
            </a:r>
          </a:p>
          <a:p>
            <a:pPr marL="0" indent="0">
              <a:buNone/>
            </a:pPr>
            <a:r>
              <a:rPr lang="en-US" sz="2400"/>
              <a:t>PM   Frontend Dev   Backend Dev   DB Designer   Tester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Project Schedule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1447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Gantt Chart: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8" name="Rectangle 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>
              <a:latin typeface="Arial" panose="020B0604020202090204" pitchFamily="34" charset="0"/>
            </a:endParaRPr>
          </a:p>
        </p:txBody>
      </p:sp>
      <p:pic>
        <p:nvPicPr>
          <p:cNvPr id="3" name="Picture 2" descr="ga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3505200"/>
            <a:ext cx="8291830" cy="1394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0"/>
            <a:ext cx="7772400" cy="90297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Sequence Diagrams</a:t>
            </a:r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07895" y="1283335"/>
            <a:ext cx="4835525" cy="351726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sequ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902970"/>
            <a:ext cx="5338445" cy="5831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75" name="Rectangle 58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762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b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Logical Model/Class Diagram</a:t>
            </a:r>
            <a:b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b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315" name="Rectangle 585"/>
          <p:cNvSpPr/>
          <p:nvPr/>
        </p:nvSpPr>
        <p:spPr>
          <a:xfrm>
            <a:off x="0" y="137636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pic>
        <p:nvPicPr>
          <p:cNvPr id="2" name="Picture 1" descr="cla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90600"/>
            <a:ext cx="7092315" cy="58026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/>
          <p:nvPr/>
        </p:nvSpPr>
        <p:spPr>
          <a:xfrm>
            <a:off x="0" y="1776413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sp>
        <p:nvSpPr>
          <p:cNvPr id="14339" name="Rectangle 6"/>
          <p:cNvSpPr/>
          <p:nvPr/>
        </p:nvSpPr>
        <p:spPr>
          <a:xfrm>
            <a:off x="0" y="50815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>
              <a:latin typeface="Arial" panose="020B0604020202090204" pitchFamily="34" charset="0"/>
            </a:endParaRPr>
          </a:p>
        </p:txBody>
      </p:sp>
      <p:sp>
        <p:nvSpPr>
          <p:cNvPr id="60424" name="Rectangle 8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762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Entity-Relationship Diagram</a:t>
            </a:r>
            <a:b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4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E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30" y="818515"/>
            <a:ext cx="5967095" cy="59258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457200"/>
            <a:ext cx="7772400" cy="8382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Database Diagram</a:t>
            </a:r>
            <a:b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datab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823325" cy="46018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11760"/>
            <a:ext cx="7772400" cy="72834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User Interfaces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1785" y="918845"/>
            <a:ext cx="2453640" cy="372935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Home page:</a:t>
            </a:r>
          </a:p>
        </p:txBody>
      </p:sp>
      <p:pic>
        <p:nvPicPr>
          <p:cNvPr id="2" name="Picture 1" descr="ho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6400"/>
            <a:ext cx="7734300" cy="48342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6650"/>
          </a:xfrm>
        </p:spPr>
        <p:txBody>
          <a:bodyPr/>
          <a:lstStyle/>
          <a:p>
            <a:r>
              <a:rPr lang="en-US"/>
              <a:t>Admin Dashboard:</a:t>
            </a:r>
          </a:p>
        </p:txBody>
      </p:sp>
      <p:pic>
        <p:nvPicPr>
          <p:cNvPr id="4" name="Content Placeholder 3" descr="admi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95" y="1219200"/>
            <a:ext cx="841121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Specialist Dashboard:</a:t>
            </a:r>
          </a:p>
        </p:txBody>
      </p:sp>
      <p:pic>
        <p:nvPicPr>
          <p:cNvPr id="4" name="Content Placeholder 3" descr="doctor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676400"/>
            <a:ext cx="8768080" cy="4175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066800"/>
            <a:ext cx="8001000" cy="27432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5900" noProof="0" dirty="0">
                <a:ln>
                  <a:noFill/>
                </a:ln>
                <a:uLnTx/>
                <a:uFillTx/>
                <a:sym typeface="+mn-ea"/>
              </a:rPr>
              <a:t>Project Title</a:t>
            </a:r>
            <a:br>
              <a:rPr lang="en-US" sz="5900" noProof="0" dirty="0">
                <a:ln>
                  <a:noFill/>
                </a:ln>
                <a:uLnTx/>
                <a:uFillTx/>
                <a:sym typeface="+mn-ea"/>
              </a:rPr>
            </a:br>
            <a:br>
              <a:rPr lang="en-US" sz="5900" noProof="0" dirty="0">
                <a:ln>
                  <a:noFill/>
                </a:ln>
                <a:uLnTx/>
                <a:uFillTx/>
                <a:sym typeface="+mn-ea"/>
              </a:rPr>
            </a:br>
            <a:r>
              <a:rPr lang="en-US" sz="5900" noProof="0" dirty="0">
                <a:ln>
                  <a:noFill/>
                </a:ln>
                <a:uLnTx/>
                <a:uFillTx/>
                <a:sym typeface="+mn-ea"/>
              </a:rPr>
              <a:t>&lt; Derma Elixir Studio&gt;</a:t>
            </a:r>
            <a:endParaRPr kumimoji="0" lang="en-US" sz="59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5" name="Picture 6" descr="C:\Users\usman.waheed\Desktop\vu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5029200"/>
            <a:ext cx="2014538" cy="1463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4935"/>
            <a:ext cx="8229600" cy="1187450"/>
          </a:xfrm>
        </p:spPr>
        <p:txBody>
          <a:bodyPr/>
          <a:lstStyle/>
          <a:p>
            <a:r>
              <a:rPr lang="en-US"/>
              <a:t>Patient Dashboard:</a:t>
            </a:r>
          </a:p>
        </p:txBody>
      </p:sp>
      <p:pic>
        <p:nvPicPr>
          <p:cNvPr id="4" name="Content Placeholder 3" descr="patient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066800"/>
            <a:ext cx="8677910" cy="54248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160"/>
            <a:ext cx="8229600" cy="84963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Tools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52863"/>
            <a:ext cx="8915400" cy="5977255"/>
          </a:xfrm>
        </p:spPr>
        <p:txBody>
          <a:bodyPr vert="horz" wrap="square" lIns="91440" tIns="45720" rIns="91440" bIns="45720" numCol="1" anchor="t" anchorCtr="0" compatLnSpc="1"/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HTML5: Used to structure the content and layout of web pages.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CSS3: Applied for styling the user interface, including layout, colors, and animations.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JavaScript: Enabled interactive features and dynamic client-side functionality.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PHP: Used for server-side scripting, database interaction, and business logic implementation.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MySQL: Employed for database design and storage of user data, appointments, medical history, and feedback.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MAMP: Local server environment used to run and test PHP and MySQL code on Mac.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Visual Studio Code: Code editors used for developing and managing the project files.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EdrawMax: Utilized for drawing sequence diagrams, ER diagrams, and class diagrams.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"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Draw.io: Used for creating the architecture design diagram and other system design visuals.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59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Group Members Introduction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514600"/>
            <a:ext cx="8229600" cy="2945765"/>
          </a:xfrm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noProof="0" dirty="0">
                <a:ln>
                  <a:noFill/>
                </a:ln>
                <a:uLnTx/>
                <a:uFillTx/>
                <a:sym typeface="+mn-ea"/>
              </a:rPr>
              <a:t>Group Id: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noProof="0" dirty="0">
                <a:ln>
                  <a:noFill/>
                </a:ln>
                <a:uLnTx/>
                <a:uFillTx/>
                <a:sym typeface="+mn-ea"/>
              </a:rPr>
              <a:t>&lt; F24PROJECTA2BFA (BC210421957) &gt;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lang="en-US" noProof="0" dirty="0">
                <a:ln>
                  <a:noFill/>
                </a:ln>
                <a:uLnTx/>
                <a:uFillTx/>
                <a:sym typeface="+mn-ea"/>
              </a:rPr>
              <a:t>Name: Rimsha Mukhatiar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762000" y="-381000"/>
            <a:ext cx="7772400" cy="24384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INTRODUCTION OF PROJECT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ubTitle" sz="quarter"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  <p:pic>
        <p:nvPicPr>
          <p:cNvPr id="5124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6305550"/>
            <a:ext cx="838200" cy="552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5" name="Text Box 9"/>
          <p:cNvSpPr txBox="1"/>
          <p:nvPr/>
        </p:nvSpPr>
        <p:spPr>
          <a:xfrm>
            <a:off x="914400" y="1524000"/>
            <a:ext cx="7543800" cy="578929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/>
              <a:t>Project Title: </a:t>
            </a:r>
            <a:r>
              <a:rPr lang="en-US" altLang="en-US" sz="2400" dirty="0">
                <a:latin typeface="Tahoma" panose="020B0804030504040204" charset="0"/>
                <a:cs typeface="Tahoma" panose="020B0804030504040204" charset="0"/>
              </a:rPr>
              <a:t>Derma Elixir Studio</a:t>
            </a:r>
          </a:p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dirty="0"/>
              <a:t>Domain/Category: Web Programming</a:t>
            </a:r>
          </a:p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600" dirty="0"/>
          </a:p>
          <a:p>
            <a:pPr lvl="0">
              <a:spcBef>
                <a:spcPct val="50000"/>
              </a:spcBef>
              <a:buClrTx/>
              <a:buSzTx/>
              <a:buFont typeface="Wingdings" panose="05000000000000000000" charset="0"/>
              <a:buChar char=""/>
            </a:pPr>
            <a:r>
              <a:rPr lang="en-US" altLang="en-US" sz="2400" dirty="0"/>
              <a:t>A web-based system developed for a skincare clinic in Islamabad running a welfare program.</a:t>
            </a:r>
          </a:p>
          <a:p>
            <a:pPr lvl="0">
              <a:spcBef>
                <a:spcPct val="50000"/>
              </a:spcBef>
              <a:buClrTx/>
              <a:buSzTx/>
              <a:buFont typeface="Wingdings" panose="05000000000000000000" charset="0"/>
              <a:buChar char=""/>
            </a:pPr>
            <a:r>
              <a:rPr lang="en-US" altLang="en-US" sz="2400" dirty="0"/>
              <a:t>Aims to offer free skin treatment services to underprivileged patients across Pakistan.</a:t>
            </a:r>
          </a:p>
          <a:p>
            <a:pPr lvl="0">
              <a:spcBef>
                <a:spcPct val="50000"/>
              </a:spcBef>
              <a:buClrTx/>
              <a:buSzTx/>
              <a:buFont typeface="Wingdings" panose="05000000000000000000" charset="0"/>
              <a:buChar char=""/>
            </a:pPr>
            <a:r>
              <a:rPr lang="en-US" altLang="en-US" sz="2400" dirty="0"/>
              <a:t>Provides an online platform for patient registration, appointment booking, and specialist interaction</a:t>
            </a:r>
          </a:p>
          <a:p>
            <a:pPr lvl="0">
              <a:spcBef>
                <a:spcPct val="50000"/>
              </a:spcBef>
              <a:buClrTx/>
              <a:buSzTx/>
              <a:buFont typeface="Wingdings" panose="05000000000000000000" charset="0"/>
              <a:buChar char=""/>
            </a:pPr>
            <a:r>
              <a:rPr lang="en-US" altLang="en-US" sz="2400" dirty="0"/>
              <a:t>Enhances accessibility to skin specialist information, available treatments, and clinic services.</a:t>
            </a:r>
          </a:p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9690"/>
            <a:ext cx="8229600" cy="938530"/>
          </a:xfrm>
        </p:spPr>
        <p:txBody>
          <a:bodyPr/>
          <a:lstStyle/>
          <a:p>
            <a:r>
              <a:rPr lang="en-US">
                <a:sym typeface="+mn-ea"/>
              </a:rPr>
              <a:t>Project Objectives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839200" cy="506031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sz="2000" dirty="0"/>
              <a:t>Allow only registered users (Patients and Skin Specialists) to access their respective dashboards.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sz="2000" dirty="0"/>
              <a:t>Enable upload and verification of clearance certificates for free treatment eligibility.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sz="2000" dirty="0"/>
              <a:t>Facilitate online appointment requests before visiting the clinic physically.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sz="2000" dirty="0"/>
              <a:t>Allow Skin Specialists to access, update, and generate patient medical records and reports.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sz="2000" dirty="0"/>
              <a:t>Provide a search feature for specialists, treatments, and skin concerns.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sz="2000" dirty="0"/>
              <a:t>Collect and display verified patient feedback and reviews to improve service quality.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sz="2000" dirty="0"/>
              <a:t>Display public information on homepage like About Us, Services, Treatments, and Contact details.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7"/>
          <p:cNvSpPr txBox="1"/>
          <p:nvPr/>
        </p:nvSpPr>
        <p:spPr>
          <a:xfrm>
            <a:off x="1600200" y="1295400"/>
            <a:ext cx="4876800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sp>
        <p:nvSpPr>
          <p:cNvPr id="139312" name="Text Box 48"/>
          <p:cNvSpPr txBox="1">
            <a:spLocks noChangeArrowheads="1"/>
          </p:cNvSpPr>
          <p:nvPr/>
        </p:nvSpPr>
        <p:spPr bwMode="auto">
          <a:xfrm>
            <a:off x="533400" y="238760"/>
            <a:ext cx="8077200" cy="649795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noAutofit/>
          </a:bodyPr>
          <a:lstStyle/>
          <a:p>
            <a:pPr marR="0" algn="l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sz="3200" kern="1200" cap="none" spc="0" normalizeH="0" baseline="0" noProof="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Process Model:</a:t>
            </a:r>
          </a:p>
          <a:p>
            <a:pPr marR="0" algn="l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sz="2000" kern="1200" cap="none" spc="0" normalizeH="0" baseline="0" noProof="0" dirty="0">
                <a:latin typeface="Tahoma" panose="020B0804030504040204" charset="0"/>
                <a:ea typeface="+mn-ea"/>
                <a:cs typeface="+mn-cs"/>
              </a:rPr>
              <a:t>For the Derma Elixir Studio project, I adopted the VU Process Model as the development methodology. This model combines aspects of both the Waterfall and Spiral Models, providing a balance between structured planning and flexibility.</a:t>
            </a:r>
            <a:endParaRPr kumimoji="0" lang="en-US" sz="2400" kern="1200" cap="none" spc="0" normalizeH="0" baseline="0" noProof="0" dirty="0">
              <a:latin typeface="Tahoma" panose="020B0804030504040204" charset="0"/>
              <a:ea typeface="+mn-ea"/>
              <a:cs typeface="+mn-cs"/>
            </a:endParaRPr>
          </a:p>
          <a:p>
            <a:pPr marR="0" algn="l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endParaRPr kumimoji="0" lang="en-US" sz="2400" kern="1200" cap="none" spc="0" normalizeH="0" baseline="0" noProof="0" dirty="0">
              <a:latin typeface="Tahoma" panose="020B0804030504040204" charset="0"/>
              <a:ea typeface="+mn-ea"/>
              <a:cs typeface="+mn-cs"/>
            </a:endParaRPr>
          </a:p>
          <a:p>
            <a:pPr marR="0" algn="l" defTabSz="914400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sz="2400" kern="1200" cap="none" spc="0" normalizeH="0" baseline="0" noProof="0" dirty="0">
                <a:latin typeface="Tahoma" panose="020B0804030504040204" charset="0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 descr="process_mode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14600"/>
            <a:ext cx="7317740" cy="3981450"/>
          </a:xfrm>
          <a:prstGeom prst="rect">
            <a:avLst/>
          </a:prstGeom>
        </p:spPr>
      </p:pic>
    </p:spTree>
  </p:cSld>
  <p:clrMapOvr>
    <a:masterClrMapping/>
  </p:clrMapOvr>
  <p:transition spd="slow">
    <p:zoom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0"/>
            <a:ext cx="7772400" cy="9144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438400" y="1981200"/>
            <a:ext cx="4572000" cy="3276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usecas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15390"/>
            <a:ext cx="5683250" cy="5429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-198120"/>
            <a:ext cx="7772400" cy="129159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Business Rules Catalog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38785" y="895350"/>
            <a:ext cx="8305800" cy="55816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Only registered users (patients and skin specialists) can access the system dashboard.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Users must upload a clearance certificate during registration to become eligible for free treatment.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admin verifies the clearance certificate through the system before approving the user.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Only verified patients are allowed to book appointments with skin specialists.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admin controls homepage content such as About Us, Services, Treatments, and Contact information.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Patients can request appointments online but must visit the clinic physically for consultation.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Skin specialists can view and update a patient's medical history, diagnosis, prescribed medicines, and lab test details.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Skin specialists have the option to generate reports based on patient records.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Only users who have completed appointments are allowed to submit feedback and reviews.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Verified reviews about specialists and services are displayed on the website homepage.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 search feature is provided to find skin specialists, skin concerns, and treatments easily.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charset="0"/>
              <a:buChar char=""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Patient data is stored securely in the system and accessible only to authorized users.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sz="4400" b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Architectural Design</a:t>
            </a:r>
            <a:endParaRPr kumimoji="0" lang="en-US" sz="4400" b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219" name="Rectangle 10"/>
          <p:cNvSpPr/>
          <p:nvPr/>
        </p:nvSpPr>
        <p:spPr>
          <a:xfrm>
            <a:off x="0" y="13858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/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/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/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295400" y="2590800"/>
            <a:ext cx="6781800" cy="762000"/>
          </a:xfrm>
          <a:prstGeom prst="rect">
            <a:avLst/>
          </a:prstGeom>
        </p:spPr>
        <p:txBody>
          <a:bodyPr/>
          <a:lstStyle/>
          <a:p>
            <a:pPr marL="342900" marR="0" indent="-342900" defTabSz="914400" eaLnBrk="1" hangingPunct="1">
              <a:spcBef>
                <a:spcPct val="20000"/>
              </a:spcBef>
              <a:buClr>
                <a:schemeClr val="hlink"/>
              </a:buClr>
              <a:buSzPct val="65000"/>
              <a:buFontTx/>
              <a:buNone/>
              <a:defRPr/>
            </a:pPr>
            <a:endParaRPr kumimoji="0" lang="en-US" sz="3200" kern="0" cap="none" spc="0" normalizeH="0" baseline="0" noProof="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 descr="archite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05000"/>
            <a:ext cx="5860415" cy="40760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xtured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8040305040402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804030504040204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17</TotalTime>
  <Words>715</Words>
  <Application>Microsoft Office PowerPoint</Application>
  <PresentationFormat>On-screen Show (4:3)</PresentationFormat>
  <Paragraphs>99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Tahoma</vt:lpstr>
      <vt:lpstr>Wingdings</vt:lpstr>
      <vt:lpstr>Textured</vt:lpstr>
      <vt:lpstr>PowerPoint Presentation</vt:lpstr>
      <vt:lpstr>Project Title  &lt; Derma Elixir Studio&gt;</vt:lpstr>
      <vt:lpstr>Group Members Introduction</vt:lpstr>
      <vt:lpstr>INTRODUCTION OF PROJECT</vt:lpstr>
      <vt:lpstr>Project Objectives</vt:lpstr>
      <vt:lpstr>PowerPoint Presentation</vt:lpstr>
      <vt:lpstr>Use Case Diagram</vt:lpstr>
      <vt:lpstr>Business Rules Catalog</vt:lpstr>
      <vt:lpstr>Architectural Design</vt:lpstr>
      <vt:lpstr>Team Structure</vt:lpstr>
      <vt:lpstr>📊 Diagrammatic View</vt:lpstr>
      <vt:lpstr>Project Schedule</vt:lpstr>
      <vt:lpstr>Sequence Diagrams</vt:lpstr>
      <vt:lpstr>  Logical Model/Class Diagram  </vt:lpstr>
      <vt:lpstr>Entity-Relationship Diagram </vt:lpstr>
      <vt:lpstr>Database Diagram </vt:lpstr>
      <vt:lpstr>User Interfaces</vt:lpstr>
      <vt:lpstr>Admin Dashboard:</vt:lpstr>
      <vt:lpstr>Specialist Dashboard:</vt:lpstr>
      <vt:lpstr>Patient Dashboard:</vt:lpstr>
      <vt:lpstr>Tools</vt:lpstr>
    </vt:vector>
  </TitlesOfParts>
  <Company>VU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us Play Chess Online</dc:title>
  <dc:creator>MUHAMMAD HARIS SIDDIQUI</dc:creator>
  <cp:lastModifiedBy>Kamla Bhatti</cp:lastModifiedBy>
  <cp:revision>65</cp:revision>
  <dcterms:created xsi:type="dcterms:W3CDTF">2025-05-04T11:17:24Z</dcterms:created>
  <dcterms:modified xsi:type="dcterms:W3CDTF">2025-05-04T12:26:16Z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18183107A2DF2B1FF54A1668FEC92F8B_43</vt:lpwstr>
  </property>
  <property fmtid="{D5CDD505-2E9C-101B-9397-08002B2CF9AE}" pid="3" name="KSOProductBuildVer">
    <vt:lpwstr>1033-6.10.1.8203</vt:lpwstr>
  </property>
</Properties>
</file>